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embeddedFontLst>
    <p:embeddedFont>
      <p:font typeface="Limelight"/>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imelight-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1" name="Shape 22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5" name="Shape 23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0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4.png"/><Relationship Id="rId4" Type="http://schemas.openxmlformats.org/officeDocument/2006/relationships/image" Target="../media/image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Learning with Augmented Reality</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Maryam &amp; Maria</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Shahin Vassigh, Francisco Ortega, Lukas Borges</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&lt;Fall 2016&gt;</a:t>
            </a:r>
          </a:p>
        </p:txBody>
      </p:sp>
      <p:sp>
        <p:nvSpPr>
          <p:cNvPr id="152" name="Shape 152"/>
          <p:cNvSpPr txBox="1"/>
          <p:nvPr/>
        </p:nvSpPr>
        <p:spPr>
          <a:xfrm>
            <a:off x="283925" y="6028400"/>
            <a:ext cx="3266700" cy="569400"/>
          </a:xfrm>
          <a:prstGeom prst="rect">
            <a:avLst/>
          </a:prstGeom>
          <a:noFill/>
          <a:ln>
            <a:noFill/>
          </a:ln>
        </p:spPr>
        <p:txBody>
          <a:bodyPr anchorCtr="0" anchor="t" bIns="91425" lIns="91425" rIns="91425" tIns="91425">
            <a:noAutofit/>
          </a:bodyPr>
          <a:lstStyle/>
          <a:p>
            <a:pPr lvl="0">
              <a:spcBef>
                <a:spcPts val="0"/>
              </a:spcBef>
              <a:buNone/>
            </a:pPr>
            <a:r>
              <a:rPr lang="en-US" sz="2800">
                <a:solidFill>
                  <a:srgbClr val="1C4587"/>
                </a:solidFill>
                <a:latin typeface="Trebuchet MS"/>
                <a:ea typeface="Trebuchet MS"/>
                <a:cs typeface="Trebuchet MS"/>
                <a:sym typeface="Trebuchet MS"/>
              </a:rPr>
              <a:t>Learning with</a:t>
            </a:r>
            <a:r>
              <a:rPr lang="en-US" sz="2800">
                <a:solidFill>
                  <a:srgbClr val="1C4587"/>
                </a:solidFill>
                <a:latin typeface="Limelight"/>
                <a:ea typeface="Limelight"/>
                <a:cs typeface="Limelight"/>
                <a:sym typeface="Limelight"/>
              </a:rPr>
              <a:t> AR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a:t>
            </a:r>
          </a:p>
        </p:txBody>
      </p:sp>
      <p:pic>
        <p:nvPicPr>
          <p:cNvPr id="217" name="Shape 217"/>
          <p:cNvPicPr preferRelativeResize="0"/>
          <p:nvPr/>
        </p:nvPicPr>
        <p:blipFill>
          <a:blip r:embed="rId3">
            <a:alphaModFix/>
          </a:blip>
          <a:stretch>
            <a:fillRect/>
          </a:stretch>
        </p:blipFill>
        <p:spPr>
          <a:xfrm>
            <a:off x="1194925" y="1425600"/>
            <a:ext cx="6400100" cy="446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a:t>
            </a:r>
          </a:p>
        </p:txBody>
      </p:sp>
      <p:pic>
        <p:nvPicPr>
          <p:cNvPr id="224" name="Shape 224"/>
          <p:cNvPicPr preferRelativeResize="0"/>
          <p:nvPr/>
        </p:nvPicPr>
        <p:blipFill>
          <a:blip r:embed="rId3">
            <a:alphaModFix/>
          </a:blip>
          <a:stretch>
            <a:fillRect/>
          </a:stretch>
        </p:blipFill>
        <p:spPr>
          <a:xfrm>
            <a:off x="1248497" y="1533449"/>
            <a:ext cx="6305475" cy="4422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a:t>
            </a:r>
          </a:p>
        </p:txBody>
      </p:sp>
      <p:pic>
        <p:nvPicPr>
          <p:cNvPr id="231" name="Shape 231"/>
          <p:cNvPicPr preferRelativeResize="0"/>
          <p:nvPr/>
        </p:nvPicPr>
        <p:blipFill>
          <a:blip r:embed="rId3">
            <a:alphaModFix/>
          </a:blip>
          <a:stretch>
            <a:fillRect/>
          </a:stretch>
        </p:blipFill>
        <p:spPr>
          <a:xfrm>
            <a:off x="1460450" y="1470549"/>
            <a:ext cx="6221450" cy="454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pic>
        <p:nvPicPr>
          <p:cNvPr id="238" name="Shape 238"/>
          <p:cNvPicPr preferRelativeResize="0"/>
          <p:nvPr/>
        </p:nvPicPr>
        <p:blipFill>
          <a:blip r:embed="rId3">
            <a:alphaModFix/>
          </a:blip>
          <a:stretch>
            <a:fillRect/>
          </a:stretch>
        </p:blipFill>
        <p:spPr>
          <a:xfrm>
            <a:off x="987925" y="1868062"/>
            <a:ext cx="5981700" cy="1647825"/>
          </a:xfrm>
          <a:prstGeom prst="rect">
            <a:avLst/>
          </a:prstGeom>
          <a:noFill/>
          <a:ln>
            <a:noFill/>
          </a:ln>
        </p:spPr>
      </p:pic>
      <p:pic>
        <p:nvPicPr>
          <p:cNvPr id="239" name="Shape 239"/>
          <p:cNvPicPr preferRelativeResize="0"/>
          <p:nvPr/>
        </p:nvPicPr>
        <p:blipFill>
          <a:blip r:embed="rId4">
            <a:alphaModFix/>
          </a:blip>
          <a:stretch>
            <a:fillRect/>
          </a:stretch>
        </p:blipFill>
        <p:spPr>
          <a:xfrm>
            <a:off x="973625" y="3829112"/>
            <a:ext cx="6010275"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46" name="Shape 246"/>
          <p:cNvSpPr txBox="1"/>
          <p:nvPr>
            <p:ph idx="1" type="body"/>
          </p:nvPr>
        </p:nvSpPr>
        <p:spPr>
          <a:xfrm>
            <a:off x="779500" y="1425575"/>
            <a:ext cx="7583400" cy="3489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lang="en-US" sz="1800"/>
              <a:t>Considering the research form of the project, we have gone through different approaches for application implementation. Many fields can benefit from the power of Augmented Reality and make the learning experience more fun and engaging. </a:t>
            </a:r>
          </a:p>
          <a:p>
            <a:pPr indent="-282575" lvl="0" marL="282575" marR="0" rtl="0" algn="l">
              <a:spcBef>
                <a:spcPts val="2000"/>
              </a:spcBef>
              <a:spcAft>
                <a:spcPts val="0"/>
              </a:spcAft>
              <a:buClr>
                <a:srgbClr val="001D4D"/>
              </a:buClr>
              <a:buSzPct val="100000"/>
              <a:buFont typeface="Noto Sans Symbols"/>
              <a:buChar char="●"/>
            </a:pPr>
            <a:r>
              <a:rPr lang="en-US"/>
              <a:t>C</a:t>
            </a:r>
            <a:r>
              <a:rPr b="0" i="0" lang="en-US" sz="2200" u="none" cap="none" strike="noStrike">
                <a:solidFill>
                  <a:srgbClr val="001D4D"/>
                </a:solidFill>
                <a:latin typeface="Trebuchet MS"/>
                <a:ea typeface="Trebuchet MS"/>
                <a:cs typeface="Trebuchet MS"/>
                <a:sym typeface="Trebuchet MS"/>
              </a:rPr>
              <a:t>o</a:t>
            </a:r>
            <a:r>
              <a:rPr b="0" i="0" lang="en-US" sz="2200" u="none" cap="none" strike="noStrike">
                <a:solidFill>
                  <a:srgbClr val="001D4D"/>
                </a:solidFill>
                <a:latin typeface="Trebuchet MS"/>
                <a:ea typeface="Trebuchet MS"/>
                <a:cs typeface="Trebuchet MS"/>
                <a:sym typeface="Trebuchet MS"/>
              </a:rPr>
              <a:t>ntact information</a:t>
            </a:r>
          </a:p>
          <a:p>
            <a:pPr lvl="1" marR="0" rtl="0" algn="l">
              <a:spcBef>
                <a:spcPts val="2000"/>
              </a:spcBef>
              <a:spcAft>
                <a:spcPts val="0"/>
              </a:spcAft>
            </a:pPr>
            <a:r>
              <a:rPr lang="en-US"/>
              <a:t>Maryam Aghili: maghi001@fiu.edu </a:t>
            </a:r>
          </a:p>
          <a:p>
            <a:pPr lvl="1" marR="0" rtl="0" algn="l">
              <a:spcBef>
                <a:spcPts val="2000"/>
              </a:spcBef>
              <a:spcAft>
                <a:spcPts val="0"/>
              </a:spcAft>
            </a:pPr>
            <a:r>
              <a:rPr lang="en-US"/>
              <a:t>Maria Presa: mpres029@fiu.edu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p:txBody>
      </p:sp>
      <p:pic>
        <p:nvPicPr>
          <p:cNvPr id="247" name="Shape 247"/>
          <p:cNvPicPr preferRelativeResize="0"/>
          <p:nvPr/>
        </p:nvPicPr>
        <p:blipFill>
          <a:blip r:embed="rId3">
            <a:alphaModFix/>
          </a:blip>
          <a:stretch>
            <a:fillRect/>
          </a:stretch>
        </p:blipFill>
        <p:spPr>
          <a:xfrm>
            <a:off x="779475" y="5721925"/>
            <a:ext cx="2038450" cy="697674"/>
          </a:xfrm>
          <a:prstGeom prst="rect">
            <a:avLst/>
          </a:prstGeom>
          <a:noFill/>
          <a:ln>
            <a:noFill/>
          </a:ln>
        </p:spPr>
      </p:pic>
      <p:pic>
        <p:nvPicPr>
          <p:cNvPr id="248" name="Shape 248"/>
          <p:cNvPicPr preferRelativeResize="0"/>
          <p:nvPr/>
        </p:nvPicPr>
        <p:blipFill>
          <a:blip r:embed="rId4">
            <a:alphaModFix/>
          </a:blip>
          <a:stretch>
            <a:fillRect/>
          </a:stretch>
        </p:blipFill>
        <p:spPr>
          <a:xfrm>
            <a:off x="3801500" y="4864134"/>
            <a:ext cx="2038450" cy="739390"/>
          </a:xfrm>
          <a:prstGeom prst="rect">
            <a:avLst/>
          </a:prstGeom>
          <a:noFill/>
          <a:ln>
            <a:noFill/>
          </a:ln>
        </p:spPr>
      </p:pic>
      <p:pic>
        <p:nvPicPr>
          <p:cNvPr id="249" name="Shape 249"/>
          <p:cNvPicPr preferRelativeResize="0"/>
          <p:nvPr/>
        </p:nvPicPr>
        <p:blipFill>
          <a:blip r:embed="rId5">
            <a:alphaModFix/>
          </a:blip>
          <a:stretch>
            <a:fillRect/>
          </a:stretch>
        </p:blipFill>
        <p:spPr>
          <a:xfrm>
            <a:off x="3456625" y="5796488"/>
            <a:ext cx="2038449" cy="548541"/>
          </a:xfrm>
          <a:prstGeom prst="rect">
            <a:avLst/>
          </a:prstGeom>
          <a:noFill/>
          <a:ln>
            <a:noFill/>
          </a:ln>
        </p:spPr>
      </p:pic>
      <p:pic>
        <p:nvPicPr>
          <p:cNvPr id="250" name="Shape 250"/>
          <p:cNvPicPr preferRelativeResize="0"/>
          <p:nvPr/>
        </p:nvPicPr>
        <p:blipFill>
          <a:blip r:embed="rId6">
            <a:alphaModFix/>
          </a:blip>
          <a:stretch>
            <a:fillRect/>
          </a:stretch>
        </p:blipFill>
        <p:spPr>
          <a:xfrm>
            <a:off x="779475" y="5196051"/>
            <a:ext cx="2856575" cy="407472"/>
          </a:xfrm>
          <a:prstGeom prst="rect">
            <a:avLst/>
          </a:prstGeom>
          <a:noFill/>
          <a:ln>
            <a:noFill/>
          </a:ln>
        </p:spPr>
      </p:pic>
      <p:grpSp>
        <p:nvGrpSpPr>
          <p:cNvPr id="251" name="Shape 251"/>
          <p:cNvGrpSpPr/>
          <p:nvPr/>
        </p:nvGrpSpPr>
        <p:grpSpPr>
          <a:xfrm>
            <a:off x="6192930" y="5078279"/>
            <a:ext cx="2471426" cy="855035"/>
            <a:chOff x="3624825" y="1557400"/>
            <a:chExt cx="3511047" cy="1492728"/>
          </a:xfrm>
        </p:grpSpPr>
        <p:sp>
          <p:nvSpPr>
            <p:cNvPr id="252" name="Shape 252"/>
            <p:cNvSpPr/>
            <p:nvPr/>
          </p:nvSpPr>
          <p:spPr>
            <a:xfrm>
              <a:off x="3624825" y="1557400"/>
              <a:ext cx="3488100" cy="147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53" name="Shape 253"/>
            <p:cNvPicPr preferRelativeResize="0"/>
            <p:nvPr/>
          </p:nvPicPr>
          <p:blipFill>
            <a:blip r:embed="rId7">
              <a:alphaModFix/>
            </a:blip>
            <a:stretch>
              <a:fillRect/>
            </a:stretch>
          </p:blipFill>
          <p:spPr>
            <a:xfrm>
              <a:off x="3626650" y="1573753"/>
              <a:ext cx="3509222" cy="14763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59" name="Shape 159"/>
          <p:cNvPicPr preferRelativeResize="0"/>
          <p:nvPr/>
        </p:nvPicPr>
        <p:blipFill>
          <a:blip r:embed="rId3">
            <a:alphaModFix/>
          </a:blip>
          <a:stretch>
            <a:fillRect/>
          </a:stretch>
        </p:blipFill>
        <p:spPr>
          <a:xfrm>
            <a:off x="616574" y="2118774"/>
            <a:ext cx="4508475" cy="3705974"/>
          </a:xfrm>
          <a:prstGeom prst="rect">
            <a:avLst/>
          </a:prstGeom>
          <a:noFill/>
          <a:ln>
            <a:noFill/>
          </a:ln>
        </p:spPr>
      </p:pic>
      <p:pic>
        <p:nvPicPr>
          <p:cNvPr descr="download.png" id="160" name="Shape 160"/>
          <p:cNvPicPr preferRelativeResize="0"/>
          <p:nvPr/>
        </p:nvPicPr>
        <p:blipFill>
          <a:blip r:embed="rId4">
            <a:alphaModFix/>
          </a:blip>
          <a:stretch>
            <a:fillRect/>
          </a:stretch>
        </p:blipFill>
        <p:spPr>
          <a:xfrm>
            <a:off x="5291499" y="3644275"/>
            <a:ext cx="3329674" cy="2180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7" name="Shape 167"/>
          <p:cNvPicPr preferRelativeResize="0"/>
          <p:nvPr/>
        </p:nvPicPr>
        <p:blipFill>
          <a:blip r:embed="rId3">
            <a:alphaModFix/>
          </a:blip>
          <a:stretch>
            <a:fillRect/>
          </a:stretch>
        </p:blipFill>
        <p:spPr>
          <a:xfrm>
            <a:off x="3774274" y="1706425"/>
            <a:ext cx="4278250" cy="2974599"/>
          </a:xfrm>
          <a:prstGeom prst="rect">
            <a:avLst/>
          </a:prstGeom>
          <a:noFill/>
          <a:ln>
            <a:noFill/>
          </a:ln>
        </p:spPr>
      </p:pic>
      <p:pic>
        <p:nvPicPr>
          <p:cNvPr id="168" name="Shape 168"/>
          <p:cNvPicPr preferRelativeResize="0"/>
          <p:nvPr/>
        </p:nvPicPr>
        <p:blipFill>
          <a:blip r:embed="rId4">
            <a:alphaModFix/>
          </a:blip>
          <a:stretch>
            <a:fillRect/>
          </a:stretch>
        </p:blipFill>
        <p:spPr>
          <a:xfrm>
            <a:off x="817650" y="1706412"/>
            <a:ext cx="2476500" cy="490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75" name="Shape 175"/>
          <p:cNvPicPr preferRelativeResize="0"/>
          <p:nvPr/>
        </p:nvPicPr>
        <p:blipFill>
          <a:blip r:embed="rId3">
            <a:alphaModFix/>
          </a:blip>
          <a:stretch>
            <a:fillRect/>
          </a:stretch>
        </p:blipFill>
        <p:spPr>
          <a:xfrm>
            <a:off x="2465071" y="1565021"/>
            <a:ext cx="3662400" cy="4353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id="182" name="Shape 182"/>
          <p:cNvPicPr preferRelativeResize="0"/>
          <p:nvPr/>
        </p:nvPicPr>
        <p:blipFill>
          <a:blip r:embed="rId3">
            <a:alphaModFix/>
          </a:blip>
          <a:stretch>
            <a:fillRect/>
          </a:stretch>
        </p:blipFill>
        <p:spPr>
          <a:xfrm>
            <a:off x="1612049" y="1937470"/>
            <a:ext cx="6111173" cy="3716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9" name="Shape 189"/>
          <p:cNvPicPr preferRelativeResize="0"/>
          <p:nvPr/>
        </p:nvPicPr>
        <p:blipFill>
          <a:blip r:embed="rId3">
            <a:alphaModFix/>
          </a:blip>
          <a:stretch>
            <a:fillRect/>
          </a:stretch>
        </p:blipFill>
        <p:spPr>
          <a:xfrm>
            <a:off x="1704600" y="1508800"/>
            <a:ext cx="4918575" cy="4483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6" name="Shape 19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 #97 Analyze phone sensor data</a:t>
            </a:r>
          </a:p>
          <a:p>
            <a:pPr indent="0" lvl="0" marL="0" marR="0" rtl="0" algn="l">
              <a:spcBef>
                <a:spcPts val="2000"/>
              </a:spcBef>
              <a:spcAft>
                <a:spcPts val="0"/>
              </a:spcAft>
              <a:buNone/>
            </a:pPr>
            <a:r>
              <a:rPr lang="en-US"/>
              <a:t>2. #128 Getting GPS coordinates using Google API</a:t>
            </a:r>
          </a:p>
          <a:p>
            <a:pPr indent="0" lvl="0" marL="0" marR="0" rtl="0" algn="l">
              <a:spcBef>
                <a:spcPts val="2000"/>
              </a:spcBef>
              <a:spcAft>
                <a:spcPts val="0"/>
              </a:spcAft>
              <a:buNone/>
            </a:pPr>
            <a:r>
              <a:rPr lang="en-US"/>
              <a:t>3. #155 Use the phone to map direction of the building</a:t>
            </a:r>
          </a:p>
          <a:p>
            <a:pPr indent="0" lvl="0" marL="0" marR="0" rtl="0" algn="l">
              <a:spcBef>
                <a:spcPts val="2000"/>
              </a:spcBef>
              <a:spcAft>
                <a:spcPts val="0"/>
              </a:spcAft>
              <a:buNone/>
            </a:pPr>
            <a:r>
              <a:rPr lang="en-US"/>
              <a:t>4. #162 Integrate Image Processing Module</a:t>
            </a:r>
          </a:p>
          <a:p>
            <a:pPr indent="0" lvl="0" marL="0" marR="0" rtl="0" algn="l">
              <a:spcBef>
                <a:spcPts val="2000"/>
              </a:spcBef>
              <a:spcAft>
                <a:spcPts val="0"/>
              </a:spcAft>
              <a:buNone/>
            </a:pPr>
            <a:r>
              <a:rPr lang="en-US"/>
              <a:t>5. #166 Integration - GPS, Accelerometer and Gyroscope Graph and Unity AR Camera</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a:t>
            </a:r>
          </a:p>
        </p:txBody>
      </p:sp>
      <p:pic>
        <p:nvPicPr>
          <p:cNvPr id="203" name="Shape 203"/>
          <p:cNvPicPr preferRelativeResize="0"/>
          <p:nvPr/>
        </p:nvPicPr>
        <p:blipFill>
          <a:blip r:embed="rId3">
            <a:alphaModFix/>
          </a:blip>
          <a:stretch>
            <a:fillRect/>
          </a:stretch>
        </p:blipFill>
        <p:spPr>
          <a:xfrm>
            <a:off x="1109247" y="1425600"/>
            <a:ext cx="6207125" cy="438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a:t>
            </a:r>
          </a:p>
        </p:txBody>
      </p:sp>
      <p:pic>
        <p:nvPicPr>
          <p:cNvPr id="210" name="Shape 210"/>
          <p:cNvPicPr preferRelativeResize="0"/>
          <p:nvPr/>
        </p:nvPicPr>
        <p:blipFill>
          <a:blip r:embed="rId3">
            <a:alphaModFix/>
          </a:blip>
          <a:stretch>
            <a:fillRect/>
          </a:stretch>
        </p:blipFill>
        <p:spPr>
          <a:xfrm>
            <a:off x="1106524" y="1425599"/>
            <a:ext cx="6434575" cy="451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